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72" r:id="rId2"/>
    <p:sldId id="291" r:id="rId3"/>
    <p:sldId id="292" r:id="rId4"/>
    <p:sldId id="294" r:id="rId5"/>
    <p:sldId id="296" r:id="rId6"/>
    <p:sldId id="295" r:id="rId7"/>
    <p:sldId id="297" r:id="rId8"/>
    <p:sldId id="298" r:id="rId9"/>
    <p:sldId id="299" r:id="rId10"/>
    <p:sldId id="300" r:id="rId11"/>
    <p:sldId id="302" r:id="rId12"/>
    <p:sldId id="303" r:id="rId13"/>
    <p:sldId id="306" r:id="rId14"/>
    <p:sldId id="307" r:id="rId15"/>
    <p:sldId id="304" r:id="rId16"/>
    <p:sldId id="308" r:id="rId17"/>
    <p:sldId id="309" r:id="rId18"/>
    <p:sldId id="310" r:id="rId19"/>
    <p:sldId id="311" r:id="rId20"/>
    <p:sldId id="312" r:id="rId21"/>
    <p:sldId id="313" r:id="rId22"/>
    <p:sldId id="315" r:id="rId23"/>
    <p:sldId id="317" r:id="rId24"/>
    <p:sldId id="316" r:id="rId25"/>
    <p:sldId id="318" r:id="rId26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C294B127-547A-481D-9155-FE9C72001FDB}">
          <p14:sldIdLst>
            <p14:sldId id="272"/>
            <p14:sldId id="291"/>
            <p14:sldId id="292"/>
            <p14:sldId id="294"/>
            <p14:sldId id="296"/>
            <p14:sldId id="295"/>
            <p14:sldId id="297"/>
            <p14:sldId id="298"/>
            <p14:sldId id="299"/>
            <p14:sldId id="300"/>
            <p14:sldId id="302"/>
            <p14:sldId id="303"/>
            <p14:sldId id="306"/>
            <p14:sldId id="307"/>
            <p14:sldId id="304"/>
            <p14:sldId id="308"/>
            <p14:sldId id="309"/>
            <p14:sldId id="310"/>
            <p14:sldId id="311"/>
            <p14:sldId id="312"/>
            <p14:sldId id="313"/>
            <p14:sldId id="315"/>
            <p14:sldId id="317"/>
            <p14:sldId id="316"/>
            <p14:sldId id="3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6374" autoAdjust="0"/>
  </p:normalViewPr>
  <p:slideViewPr>
    <p:cSldViewPr>
      <p:cViewPr varScale="1">
        <p:scale>
          <a:sx n="114" d="100"/>
          <a:sy n="114" d="100"/>
        </p:scale>
        <p:origin x="152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15C3237D-509B-E88F-5E90-E81C5C83B7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03B970D-1D6F-6456-1949-9F54AC4C35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FB0C0F-715C-4B74-B1F9-B5473374B1C1}" type="datetimeFigureOut">
              <a:rPr lang="es-ES" smtClean="0"/>
              <a:t>26/01/2023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7084C2D-DE49-A3BC-3820-4ACB40BF8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"/>
              <a:t>TFG - HDR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1E8C7F7-AF34-99ED-03AF-D04E8C8AB5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8B15A-FD3A-421C-9666-08B4494D7FD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4329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099D22-7EDD-4791-84F9-D5712F2E4427}" type="datetimeFigureOut">
              <a:rPr lang="es-ES" smtClean="0"/>
              <a:t>26/01/2023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"/>
              <a:t>TFG - HDR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5927FA-EE2F-4606-99FA-C9EC8515A1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88279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g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E:\Trabajo\Vicerrectorado de Planificación\Presentación Reestructuración de Departamentos\Rec\Fondo Azul.jpg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0" y="-1"/>
            <a:ext cx="9143999" cy="6869843"/>
          </a:xfrm>
          <a:prstGeom prst="rect">
            <a:avLst/>
          </a:prstGeom>
          <a:noFill/>
        </p:spPr>
      </p:pic>
      <p:pic>
        <p:nvPicPr>
          <p:cNvPr id="3" name="Picture 2" descr="E:\Recursos\Logos\Logo UCM 2012\Marca UCM logo Blanco.gif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3779912" y="332656"/>
            <a:ext cx="1584176" cy="14554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9810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E:\Trabajo\Vicerrectorado de Planificación\Presentación Reestructuración de Departamentos\Rec\Fondo Azul.jpg"/>
          <p:cNvPicPr>
            <a:picLocks noChangeAspect="1" noChangeArrowheads="1"/>
          </p:cNvPicPr>
          <p:nvPr userDrawn="1"/>
        </p:nvPicPr>
        <p:blipFill>
          <a:blip r:embed="rId2" cstate="print"/>
          <a:srcRect t="94985"/>
          <a:stretch>
            <a:fillRect/>
          </a:stretch>
        </p:blipFill>
        <p:spPr bwMode="auto">
          <a:xfrm>
            <a:off x="0" y="6525344"/>
            <a:ext cx="9143999" cy="344500"/>
          </a:xfrm>
          <a:prstGeom prst="rect">
            <a:avLst/>
          </a:prstGeom>
          <a:noFill/>
        </p:spPr>
      </p:pic>
      <p:pic>
        <p:nvPicPr>
          <p:cNvPr id="13" name="Picture 2" descr="E:\Trabajo\Vicerrectorado de Planificación\Presentación Reestructuración de Departamentos\Rec\Fondo Azul.jpg"/>
          <p:cNvPicPr>
            <a:picLocks noChangeAspect="1" noChangeArrowheads="1"/>
          </p:cNvPicPr>
          <p:nvPr userDrawn="1"/>
        </p:nvPicPr>
        <p:blipFill>
          <a:blip r:embed="rId2" cstate="print"/>
          <a:srcRect b="89917"/>
          <a:stretch>
            <a:fillRect/>
          </a:stretch>
        </p:blipFill>
        <p:spPr bwMode="auto">
          <a:xfrm>
            <a:off x="0" y="0"/>
            <a:ext cx="9143999" cy="692696"/>
          </a:xfrm>
          <a:prstGeom prst="rect">
            <a:avLst/>
          </a:prstGeom>
          <a:noFill/>
        </p:spPr>
      </p:pic>
      <p:pic>
        <p:nvPicPr>
          <p:cNvPr id="20481" name="Picture 1" descr="E:\Recursos\Logos\Logo UCM 2012\Marca UCM Alternativa logo blanco.gif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428" y="150540"/>
            <a:ext cx="1800200" cy="4634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32183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E:\Trabajo\Vicerrectorado de Planificación\Presentación Reestructuración de Departamentos\Rec\Fondo muy claro.jpg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0" y="-1"/>
            <a:ext cx="9143999" cy="6869844"/>
          </a:xfrm>
          <a:prstGeom prst="rect">
            <a:avLst/>
          </a:prstGeom>
          <a:noFill/>
        </p:spPr>
      </p:pic>
      <p:pic>
        <p:nvPicPr>
          <p:cNvPr id="14" name="Picture 2" descr="E:\Trabajo\Vicerrectorado de Planificación\Presentación Reestructuración de Departamentos\Rec\Fondo Azul.jpg"/>
          <p:cNvPicPr>
            <a:picLocks noChangeAspect="1" noChangeArrowheads="1"/>
          </p:cNvPicPr>
          <p:nvPr userDrawn="1"/>
        </p:nvPicPr>
        <p:blipFill>
          <a:blip r:embed="rId3" cstate="print"/>
          <a:srcRect t="94985"/>
          <a:stretch>
            <a:fillRect/>
          </a:stretch>
        </p:blipFill>
        <p:spPr bwMode="auto">
          <a:xfrm>
            <a:off x="0" y="6525344"/>
            <a:ext cx="9143999" cy="344500"/>
          </a:xfrm>
          <a:prstGeom prst="rect">
            <a:avLst/>
          </a:prstGeom>
          <a:noFill/>
        </p:spPr>
      </p:pic>
      <p:pic>
        <p:nvPicPr>
          <p:cNvPr id="13" name="Picture 2" descr="E:\Trabajo\Vicerrectorado de Planificación\Presentación Reestructuración de Departamentos\Rec\Fondo Azul.jpg"/>
          <p:cNvPicPr>
            <a:picLocks noChangeAspect="1" noChangeArrowheads="1"/>
          </p:cNvPicPr>
          <p:nvPr userDrawn="1"/>
        </p:nvPicPr>
        <p:blipFill>
          <a:blip r:embed="rId3" cstate="print"/>
          <a:srcRect b="89917"/>
          <a:stretch>
            <a:fillRect/>
          </a:stretch>
        </p:blipFill>
        <p:spPr bwMode="auto">
          <a:xfrm>
            <a:off x="0" y="0"/>
            <a:ext cx="9143999" cy="692696"/>
          </a:xfrm>
          <a:prstGeom prst="rect">
            <a:avLst/>
          </a:prstGeom>
          <a:noFill/>
        </p:spPr>
      </p:pic>
      <p:pic>
        <p:nvPicPr>
          <p:cNvPr id="20481" name="Picture 1" descr="E:\Recursos\Logos\Logo UCM 2012\Marca UCM Alternativa logo blanco.gif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428" y="150540"/>
            <a:ext cx="1800200" cy="4634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32183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65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jpeg"/><Relationship Id="rId18" Type="http://schemas.openxmlformats.org/officeDocument/2006/relationships/image" Target="../media/image2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12" Type="http://schemas.openxmlformats.org/officeDocument/2006/relationships/image" Target="../media/image23.jpeg"/><Relationship Id="rId17" Type="http://schemas.openxmlformats.org/officeDocument/2006/relationships/image" Target="../media/image28.jpeg"/><Relationship Id="rId2" Type="http://schemas.openxmlformats.org/officeDocument/2006/relationships/image" Target="../media/image13.jpeg"/><Relationship Id="rId16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5" Type="http://schemas.openxmlformats.org/officeDocument/2006/relationships/image" Target="../media/image26.jpeg"/><Relationship Id="rId10" Type="http://schemas.openxmlformats.org/officeDocument/2006/relationships/image" Target="../media/image21.jpeg"/><Relationship Id="rId19" Type="http://schemas.openxmlformats.org/officeDocument/2006/relationships/image" Target="../media/image30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Relationship Id="rId1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529933" y="3140968"/>
            <a:ext cx="8084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Fotografía computacional, imágenes de alto rango dinámico.</a:t>
            </a:r>
          </a:p>
          <a:p>
            <a:pPr algn="ctr"/>
            <a:r>
              <a:rPr lang="es-ES" sz="2000" b="1" dirty="0"/>
              <a:t>(HDR)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6107614" y="6237312"/>
            <a:ext cx="2732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dirty="0"/>
              <a:t>Facultad de Ciencias Físicas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EB1BC3B-0264-4566-A832-22F01A2531CA}"/>
              </a:ext>
            </a:extLst>
          </p:cNvPr>
          <p:cNvSpPr txBox="1"/>
          <p:nvPr/>
        </p:nvSpPr>
        <p:spPr>
          <a:xfrm>
            <a:off x="1259631" y="3848854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TFG – Rafael García Fernández</a:t>
            </a:r>
          </a:p>
        </p:txBody>
      </p:sp>
    </p:spTree>
    <p:extLst>
      <p:ext uri="{BB962C8B-B14F-4D97-AF65-F5344CB8AC3E}">
        <p14:creationId xmlns:p14="http://schemas.microsoft.com/office/powerpoint/2010/main" val="2146826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BCDC420-3AE2-C317-F10A-48344C32047B}"/>
              </a:ext>
            </a:extLst>
          </p:cNvPr>
          <p:cNvSpPr txBox="1"/>
          <p:nvPr/>
        </p:nvSpPr>
        <p:spPr>
          <a:xfrm>
            <a:off x="1130258" y="692696"/>
            <a:ext cx="6883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Construcción del mapa de radiancia de alto rango dinámico.</a:t>
            </a:r>
            <a:endParaRPr lang="es-ES" b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AE2A154-57C7-063F-153E-A8D78385BE5C}"/>
              </a:ext>
            </a:extLst>
          </p:cNvPr>
          <p:cNvSpPr txBox="1"/>
          <p:nvPr/>
        </p:nvSpPr>
        <p:spPr>
          <a:xfrm>
            <a:off x="251520" y="1340768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968CE54A-3C2B-4CB4-1AFB-AC2DCB239761}"/>
                  </a:ext>
                </a:extLst>
              </p:cNvPr>
              <p:cNvSpPr txBox="1"/>
              <p:nvPr/>
            </p:nvSpPr>
            <p:spPr>
              <a:xfrm>
                <a:off x="2787439" y="2003588"/>
                <a:ext cx="3569119" cy="7091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s-ES_tradnl" i="1">
                              <a:latin typeface="Cambria Math" panose="02040503050406030204" pitchFamily="18" charset="0"/>
                            </a:rPr>
                            <m:t>𝑙𝑛</m:t>
                          </m:r>
                        </m:fName>
                        <m:e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  <m:r>
                        <a:rPr lang="es-ES_tradnl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p>
                            <m:e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_tradnl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s-ES_tradnl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_tradnl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s-ES_tradnl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s-ES_tradnl" i="1">
                                      <a:latin typeface="Cambria Math" panose="02040503050406030204" pitchFamily="18" charset="0"/>
                                    </a:rPr>
                                    <m:t>𝑙𝑛</m:t>
                                  </m:r>
                                </m:fName>
                                <m:e>
                                  <m:r>
                                    <a:rPr lang="es-ES_tradnl" i="1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_tradnl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s-ES_tradnl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] 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p>
                            <m:e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_tradnl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s-ES_tradnl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968CE54A-3C2B-4CB4-1AFB-AC2DCB239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439" y="2003588"/>
                <a:ext cx="3569119" cy="7091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uadroTexto 3">
            <a:extLst>
              <a:ext uri="{FF2B5EF4-FFF2-40B4-BE49-F238E27FC236}">
                <a16:creationId xmlns:a16="http://schemas.microsoft.com/office/drawing/2014/main" id="{9F34F5EB-41EE-EB91-8CCC-3CAB534B1C33}"/>
              </a:ext>
            </a:extLst>
          </p:cNvPr>
          <p:cNvSpPr txBox="1"/>
          <p:nvPr/>
        </p:nvSpPr>
        <p:spPr>
          <a:xfrm>
            <a:off x="971598" y="3573016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Este mapa de radiancia tiene un rango dinámico demasiado alto para mostrarse en pantalla. Recurriremos al mapeo tonal para solucionarlo.</a:t>
            </a:r>
          </a:p>
        </p:txBody>
      </p:sp>
    </p:spTree>
    <p:extLst>
      <p:ext uri="{BB962C8B-B14F-4D97-AF65-F5344CB8AC3E}">
        <p14:creationId xmlns:p14="http://schemas.microsoft.com/office/powerpoint/2010/main" val="2180705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9F116DA-21BC-D850-62C2-77888B7DB6DC}"/>
              </a:ext>
            </a:extLst>
          </p:cNvPr>
          <p:cNvSpPr txBox="1"/>
          <p:nvPr/>
        </p:nvSpPr>
        <p:spPr>
          <a:xfrm>
            <a:off x="827584" y="1443841"/>
            <a:ext cx="74888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>
                    <a:lumMod val="75000"/>
                  </a:schemeClr>
                </a:solidFill>
              </a:rPr>
              <a:t>Introducción.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>
                    <a:lumMod val="75000"/>
                  </a:schemeClr>
                </a:solidFill>
              </a:rPr>
              <a:t>Recuperación de la curva de respuesta y construcción del mapa de radiancia.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s-ES" b="1" dirty="0">
                <a:solidFill>
                  <a:schemeClr val="bg1">
                    <a:lumMod val="75000"/>
                  </a:schemeClr>
                </a:solidFill>
              </a:rPr>
              <a:t>Recuperación de la curva de respuesta de la cámara.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s-ES" b="1" dirty="0">
                <a:solidFill>
                  <a:schemeClr val="bg1">
                    <a:lumMod val="75000"/>
                  </a:schemeClr>
                </a:solidFill>
              </a:rPr>
              <a:t>Construcción del mapa de radiancia de alto rango dinámico.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Mapeo tonal.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s-ES" b="1" dirty="0"/>
              <a:t>Operador global.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s-ES" b="1" dirty="0"/>
              <a:t>Operador local.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>
                    <a:lumMod val="75000"/>
                  </a:schemeClr>
                </a:solidFill>
              </a:rPr>
              <a:t>Otros resultados.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>
                    <a:lumMod val="75000"/>
                  </a:schemeClr>
                </a:solidFill>
              </a:rPr>
              <a:t>Conclusiones.</a:t>
            </a:r>
          </a:p>
        </p:txBody>
      </p:sp>
    </p:spTree>
    <p:extLst>
      <p:ext uri="{BB962C8B-B14F-4D97-AF65-F5344CB8AC3E}">
        <p14:creationId xmlns:p14="http://schemas.microsoft.com/office/powerpoint/2010/main" val="3278005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BCDC420-3AE2-C317-F10A-48344C32047B}"/>
              </a:ext>
            </a:extLst>
          </p:cNvPr>
          <p:cNvSpPr txBox="1"/>
          <p:nvPr/>
        </p:nvSpPr>
        <p:spPr>
          <a:xfrm>
            <a:off x="1130258" y="692696"/>
            <a:ext cx="6883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Mapeo Tonal: Operador Global</a:t>
            </a:r>
            <a:endParaRPr lang="es-E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5A6E8E87-8A31-0072-C9E9-7C96DE77EC8A}"/>
                  </a:ext>
                </a:extLst>
              </p:cNvPr>
              <p:cNvSpPr txBox="1"/>
              <p:nvPr/>
            </p:nvSpPr>
            <p:spPr>
              <a:xfrm>
                <a:off x="3200438" y="1525434"/>
                <a:ext cx="2743123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s-ES_trad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bar>
                        </m:e>
                        <m:sub>
                          <m:r>
                            <a:rPr lang="es-ES_trad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s-ES_tradn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_trad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_trad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_trad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s-ES_trad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ES_trad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ES_trad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s-ES_tradn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𝑙𝑜𝑔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_tradnl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r>
                                            <a:rPr lang="es-ES_tradnl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E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_tradnl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_tradnl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s-E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s-ES_tradnl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s-ES_tradnl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s-ES_tradnl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  <m:r>
                                    <a:rPr lang="es-ES_trad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d>
                        </m:sup>
                      </m:sSup>
                    </m:oMath>
                  </m:oMathPara>
                </a14:m>
                <a:endParaRPr lang="es-E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5A6E8E87-8A31-0072-C9E9-7C96DE77E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38" y="1525434"/>
                <a:ext cx="2743123" cy="5186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DB076C8F-9751-6B7C-5877-792A123AB25A}"/>
              </a:ext>
            </a:extLst>
          </p:cNvPr>
          <p:cNvCxnSpPr>
            <a:cxnSpLocks/>
          </p:cNvCxnSpPr>
          <p:nvPr/>
        </p:nvCxnSpPr>
        <p:spPr>
          <a:xfrm>
            <a:off x="4571999" y="2159973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59FF41A3-B389-5E7C-5A4E-419FAD1D7957}"/>
                  </a:ext>
                </a:extLst>
              </p:cNvPr>
              <p:cNvSpPr txBox="1"/>
              <p:nvPr/>
            </p:nvSpPr>
            <p:spPr>
              <a:xfrm>
                <a:off x="3494012" y="2707956"/>
                <a:ext cx="2155975" cy="560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𝐿</m:t>
                      </m:r>
                      <m:d>
                        <m:dPr>
                          <m:ctrlPr>
                            <a:rPr lang="es-E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ES_tradnl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s-ES_tradnl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s-ES_tradnl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r>
                        <a:rPr lang="es-ES_tradnl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s-ES_tradnl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num>
                        <m:den>
                          <m:sSub>
                            <m:sSubPr>
                              <m:ctrlPr>
                                <a:rPr lang="es-E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bar>
                                <m:barPr>
                                  <m:pos m:val="top"/>
                                  <m:ctrlPr>
                                    <a:rPr lang="es-E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s-ES_tradnl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e>
                              </m:bar>
                            </m:e>
                            <m:sub>
                              <m:r>
                                <a:rPr lang="es-ES_tradnl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s-E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ES_tradnl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ES_tradnl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s-E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ES_tradnl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s-ES_tradnl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s-ES_tradnl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59FF41A3-B389-5E7C-5A4E-419FAD1D7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4012" y="2707956"/>
                <a:ext cx="2155975" cy="560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E1316EA0-BC20-13EC-3406-88A7BABF665A}"/>
              </a:ext>
            </a:extLst>
          </p:cNvPr>
          <p:cNvCxnSpPr>
            <a:cxnSpLocks/>
          </p:cNvCxnSpPr>
          <p:nvPr/>
        </p:nvCxnSpPr>
        <p:spPr>
          <a:xfrm>
            <a:off x="4571999" y="3384109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42B8EA5D-F18A-7AD0-BB0A-6D4CD3C428C7}"/>
                  </a:ext>
                </a:extLst>
              </p:cNvPr>
              <p:cNvSpPr txBox="1"/>
              <p:nvPr/>
            </p:nvSpPr>
            <p:spPr>
              <a:xfrm>
                <a:off x="2753520" y="3932092"/>
                <a:ext cx="3636958" cy="620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b="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ES_tradnl" b="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_tradnl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ES_tradnl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_tradnl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ES_tradnl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_tradnl" b="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_tradnl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ES_tradnl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_tradnl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s-ES_tradnl" b="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s-ES_tradnl" b="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_tradnl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ES_tradnl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_tradnl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·</m:t>
                      </m:r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_tradnl" i="1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_tradnl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ES_tradnl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ES_tradnl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sSubSup>
                                <m:sSubSup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_tradnl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ES_tradnl" i="1">
                                      <a:latin typeface="Cambria Math" panose="02040503050406030204" pitchFamily="18" charset="0"/>
                                    </a:rPr>
                                    <m:t>𝑤h𝑖𝑡𝑒</m:t>
                                  </m:r>
                                </m:sub>
                                <m:sup>
                                  <m:r>
                                    <a:rPr lang="es-ES_tradnl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42B8EA5D-F18A-7AD0-BB0A-6D4CD3C42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520" y="3932092"/>
                <a:ext cx="3636958" cy="6202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9990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BCDC420-3AE2-C317-F10A-48344C32047B}"/>
              </a:ext>
            </a:extLst>
          </p:cNvPr>
          <p:cNvSpPr txBox="1"/>
          <p:nvPr/>
        </p:nvSpPr>
        <p:spPr>
          <a:xfrm>
            <a:off x="1130258" y="692696"/>
            <a:ext cx="6883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Mapeo Tonal: Operador Global</a:t>
            </a:r>
            <a:endParaRPr lang="es-ES" b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AE2A154-57C7-063F-153E-A8D78385BE5C}"/>
              </a:ext>
            </a:extLst>
          </p:cNvPr>
          <p:cNvSpPr txBox="1"/>
          <p:nvPr/>
        </p:nvSpPr>
        <p:spPr>
          <a:xfrm>
            <a:off x="251520" y="1340768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432B4EC-7287-E81F-4674-39127C254C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226" y="1164170"/>
            <a:ext cx="6048000" cy="45360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C04864E5-C097-6632-0F1E-1A3F97E47386}"/>
                  </a:ext>
                </a:extLst>
              </p:cNvPr>
              <p:cNvSpPr txBox="1"/>
              <p:nvPr/>
            </p:nvSpPr>
            <p:spPr>
              <a:xfrm>
                <a:off x="1691679" y="5776354"/>
                <a:ext cx="57606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dirty="0"/>
                  <a:t>Parámetros: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=100,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=0.72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𝑠𝑎𝑡𝑢𝑟𝑎𝑡𝑖𝑜𝑛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=0.6</m:t>
                    </m:r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C04864E5-C097-6632-0F1E-1A3F97E47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79" y="5776354"/>
                <a:ext cx="5760640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0767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BCDC420-3AE2-C317-F10A-48344C32047B}"/>
              </a:ext>
            </a:extLst>
          </p:cNvPr>
          <p:cNvSpPr txBox="1"/>
          <p:nvPr/>
        </p:nvSpPr>
        <p:spPr>
          <a:xfrm>
            <a:off x="1130258" y="692696"/>
            <a:ext cx="6883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Mapeo Tonal: Operador Local</a:t>
            </a:r>
            <a:endParaRPr lang="es-ES" b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AE2A154-57C7-063F-153E-A8D78385BE5C}"/>
              </a:ext>
            </a:extLst>
          </p:cNvPr>
          <p:cNvSpPr txBox="1"/>
          <p:nvPr/>
        </p:nvSpPr>
        <p:spPr>
          <a:xfrm>
            <a:off x="251520" y="1340768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5A6E8E87-8A31-0072-C9E9-7C96DE77EC8A}"/>
                  </a:ext>
                </a:extLst>
              </p:cNvPr>
              <p:cNvSpPr txBox="1"/>
              <p:nvPr/>
            </p:nvSpPr>
            <p:spPr>
              <a:xfrm>
                <a:off x="4571999" y="3235295"/>
                <a:ext cx="3435556" cy="8134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_trad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s-ES_trad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s-ES_trad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s-ES_trad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s-ES_trad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s-ES_tradn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_trad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_trad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_trad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ES_trad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_trad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s-ES_trad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_trad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s-ES_trad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_trad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_trad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_trad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ES_trad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_trad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s-ES_trad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_trad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s-ES_trad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f>
                            <m:fPr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_trad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s-ES_trad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_trad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s-ES_trad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s-ES_trad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_trad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_trad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_trad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ES_trad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_trad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s-ES_trad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_trad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s-E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5A6E8E87-8A31-0072-C9E9-7C96DE77E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9" y="3235295"/>
                <a:ext cx="3435556" cy="8134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DB076C8F-9751-6B7C-5877-792A123AB25A}"/>
              </a:ext>
            </a:extLst>
          </p:cNvPr>
          <p:cNvCxnSpPr>
            <a:cxnSpLocks/>
          </p:cNvCxnSpPr>
          <p:nvPr/>
        </p:nvCxnSpPr>
        <p:spPr>
          <a:xfrm>
            <a:off x="6310606" y="4149080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59FF41A3-B389-5E7C-5A4E-419FAD1D7957}"/>
                  </a:ext>
                </a:extLst>
              </p:cNvPr>
              <p:cNvSpPr txBox="1"/>
              <p:nvPr/>
            </p:nvSpPr>
            <p:spPr>
              <a:xfrm>
                <a:off x="5487432" y="4704724"/>
                <a:ext cx="16463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_trad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_trad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ES_trad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s-ES_trad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s-ES_trad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_trad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s-ES_trad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s-ES_tradn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s-ES_tradn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s-E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59FF41A3-B389-5E7C-5A4E-419FAD1D7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432" y="4704724"/>
                <a:ext cx="1646348" cy="276999"/>
              </a:xfrm>
              <a:prstGeom prst="rect">
                <a:avLst/>
              </a:prstGeom>
              <a:blipFill>
                <a:blip r:embed="rId3"/>
                <a:stretch>
                  <a:fillRect r="-1852" b="-2888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E1316EA0-BC20-13EC-3406-88A7BABF665A}"/>
              </a:ext>
            </a:extLst>
          </p:cNvPr>
          <p:cNvCxnSpPr>
            <a:cxnSpLocks/>
          </p:cNvCxnSpPr>
          <p:nvPr/>
        </p:nvCxnSpPr>
        <p:spPr>
          <a:xfrm flipH="1">
            <a:off x="5923314" y="5157192"/>
            <a:ext cx="387292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42B8EA5D-F18A-7AD0-BB0A-6D4CD3C428C7}"/>
                  </a:ext>
                </a:extLst>
              </p:cNvPr>
              <p:cNvSpPr txBox="1"/>
              <p:nvPr/>
            </p:nvSpPr>
            <p:spPr>
              <a:xfrm>
                <a:off x="2999517" y="5581018"/>
                <a:ext cx="3144964" cy="584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ES_tradnl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_tradnl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ES_tradnl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_tradnl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ES_tradnl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_tradnl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s-ES_tradnl" i="1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_tradnl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s-ES_tradnl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_tradnl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ES_tradnl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ES_tradnl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42B8EA5D-F18A-7AD0-BB0A-6D4CD3C42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517" y="5581018"/>
                <a:ext cx="3144964" cy="5848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uadroTexto 5">
            <a:extLst>
              <a:ext uri="{FF2B5EF4-FFF2-40B4-BE49-F238E27FC236}">
                <a16:creationId xmlns:a16="http://schemas.microsoft.com/office/drawing/2014/main" id="{7CD376D9-FEDB-6341-899B-657AE5144936}"/>
              </a:ext>
            </a:extLst>
          </p:cNvPr>
          <p:cNvSpPr txBox="1"/>
          <p:nvPr/>
        </p:nvSpPr>
        <p:spPr>
          <a:xfrm>
            <a:off x="647564" y="1412776"/>
            <a:ext cx="78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Construimos mediante perfiles gaussianos circularmente simétricos una zona local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15A904B-ECBB-CC00-1605-1A633F5F1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16" y="2204864"/>
            <a:ext cx="2724530" cy="221963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6B63B955-F1B3-F770-9DC2-86F602630D5A}"/>
                  </a:ext>
                </a:extLst>
              </p:cNvPr>
              <p:cNvSpPr txBox="1"/>
              <p:nvPr/>
            </p:nvSpPr>
            <p:spPr>
              <a:xfrm>
                <a:off x="4739737" y="2111126"/>
                <a:ext cx="31000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/>
                          </m:ctrlPr>
                        </m:sSubPr>
                        <m:e>
                          <m:r>
                            <a:rPr lang="es-ES_tradnl" i="1"/>
                            <m:t>𝑉</m:t>
                          </m:r>
                        </m:e>
                        <m:sub>
                          <m:r>
                            <a:rPr lang="es-ES_tradnl" i="1"/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s-ES" i="1"/>
                          </m:ctrlPr>
                        </m:dPr>
                        <m:e>
                          <m:r>
                            <a:rPr lang="es-ES_tradnl" i="1"/>
                            <m:t>𝑥</m:t>
                          </m:r>
                          <m:r>
                            <a:rPr lang="es-ES_tradnl" i="1"/>
                            <m:t>,</m:t>
                          </m:r>
                          <m:r>
                            <a:rPr lang="es-ES_tradnl" i="1"/>
                            <m:t>𝑦</m:t>
                          </m:r>
                          <m:r>
                            <a:rPr lang="es-ES_tradnl" i="1"/>
                            <m:t>,</m:t>
                          </m:r>
                          <m:r>
                            <a:rPr lang="es-ES_tradnl" i="1"/>
                            <m:t>𝑠</m:t>
                          </m:r>
                        </m:e>
                      </m:d>
                      <m:r>
                        <a:rPr lang="es-ES_tradnl" i="1"/>
                        <m:t>=</m:t>
                      </m:r>
                      <m:r>
                        <a:rPr lang="es-ES_tradnl" i="1"/>
                        <m:t>𝐿</m:t>
                      </m:r>
                      <m:d>
                        <m:dPr>
                          <m:ctrlPr>
                            <a:rPr lang="es-ES" i="1"/>
                          </m:ctrlPr>
                        </m:dPr>
                        <m:e>
                          <m:r>
                            <a:rPr lang="es-ES_tradnl" i="1"/>
                            <m:t>𝑥</m:t>
                          </m:r>
                          <m:r>
                            <a:rPr lang="es-ES_tradnl" i="1"/>
                            <m:t>,</m:t>
                          </m:r>
                          <m:r>
                            <a:rPr lang="es-ES_tradnl" i="1"/>
                            <m:t>𝑦</m:t>
                          </m:r>
                        </m:e>
                      </m:d>
                      <m:r>
                        <a:rPr lang="es-ES_tradnl" i="1"/>
                        <m:t>⨂</m:t>
                      </m:r>
                      <m:sSub>
                        <m:sSubPr>
                          <m:ctrlPr>
                            <a:rPr lang="es-ES" i="1"/>
                          </m:ctrlPr>
                        </m:sSubPr>
                        <m:e>
                          <m:r>
                            <a:rPr lang="es-ES_tradnl" i="1"/>
                            <m:t>𝑅</m:t>
                          </m:r>
                        </m:e>
                        <m:sub>
                          <m:r>
                            <a:rPr lang="es-ES_tradnl" i="1"/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s-ES" i="1"/>
                          </m:ctrlPr>
                        </m:dPr>
                        <m:e>
                          <m:r>
                            <a:rPr lang="es-ES_tradnl" i="1"/>
                            <m:t>𝑥</m:t>
                          </m:r>
                          <m:r>
                            <a:rPr lang="es-ES_tradnl" i="1"/>
                            <m:t>,</m:t>
                          </m:r>
                          <m:r>
                            <a:rPr lang="es-ES_tradnl" i="1"/>
                            <m:t>𝑦</m:t>
                          </m:r>
                          <m:r>
                            <a:rPr lang="es-ES_tradnl" i="1"/>
                            <m:t>,</m:t>
                          </m:r>
                          <m:r>
                            <a:rPr lang="es-ES_tradnl" i="1"/>
                            <m:t>𝑠</m:t>
                          </m:r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6B63B955-F1B3-F770-9DC2-86F602630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737" y="2111126"/>
                <a:ext cx="3100079" cy="276999"/>
              </a:xfrm>
              <a:prstGeom prst="rect">
                <a:avLst/>
              </a:prstGeom>
              <a:blipFill>
                <a:blip r:embed="rId6"/>
                <a:stretch>
                  <a:fillRect l="-1378" b="-2391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97C97424-ABAF-C15B-A318-9BA7FA282E03}"/>
              </a:ext>
            </a:extLst>
          </p:cNvPr>
          <p:cNvCxnSpPr>
            <a:cxnSpLocks/>
          </p:cNvCxnSpPr>
          <p:nvPr/>
        </p:nvCxnSpPr>
        <p:spPr>
          <a:xfrm>
            <a:off x="6289776" y="2564904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455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BCDC420-3AE2-C317-F10A-48344C32047B}"/>
              </a:ext>
            </a:extLst>
          </p:cNvPr>
          <p:cNvSpPr txBox="1"/>
          <p:nvPr/>
        </p:nvSpPr>
        <p:spPr>
          <a:xfrm>
            <a:off x="1130258" y="692696"/>
            <a:ext cx="6883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Mapeo Tonal: Operador Local</a:t>
            </a:r>
            <a:endParaRPr lang="es-ES" b="1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04221A2-528E-9DD3-23FC-B79AB8347B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999" y="1161000"/>
            <a:ext cx="6048000" cy="453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EB8C1CB2-C842-EE3E-6B8B-92937FBDD1D9}"/>
                  </a:ext>
                </a:extLst>
              </p:cNvPr>
              <p:cNvSpPr txBox="1"/>
              <p:nvPr/>
            </p:nvSpPr>
            <p:spPr>
              <a:xfrm>
                <a:off x="431539" y="5805264"/>
                <a:ext cx="82809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dirty="0"/>
                  <a:t>Parámetros: </a:t>
                </a:r>
                <a14:m>
                  <m:oMath xmlns:m="http://schemas.openxmlformats.org/officeDocument/2006/math">
                    <m:r>
                      <a:rPr lang="es-ES_tradn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s-ES_tradn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=100</m:t>
                    </m:r>
                    <m:r>
                      <m:rPr>
                        <m:nor/>
                      </m:rPr>
                      <a:rPr lang="es-ES_tradnl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s-ES_tradn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s-ES_tradn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=0,72</m:t>
                    </m:r>
                    <m:r>
                      <m:rPr>
                        <m:nor/>
                      </m:rPr>
                      <a:rPr lang="es-ES_tradnl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s-ES_tradn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s-ES_tradn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=0,05</m:t>
                    </m:r>
                    <m:r>
                      <m:rPr>
                        <m:nor/>
                      </m:rPr>
                      <a:rPr lang="es-ES_tradnl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s-ES_tradn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s-ES_tradn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=8</m:t>
                    </m:r>
                    <m:r>
                      <m:rPr>
                        <m:nor/>
                      </m:rPr>
                      <a:rPr lang="es-E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s-E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es-ES_tradnl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ES_tradn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𝑠𝑎𝑡𝑢𝑟𝑎𝑡𝑖𝑜𝑛</m:t>
                    </m:r>
                    <m:r>
                      <a:rPr lang="es-ES_tradn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</m:t>
                    </m:r>
                  </m:oMath>
                </a14:m>
                <a:endParaRPr lang="es-E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EB8C1CB2-C842-EE3E-6B8B-92937FBDD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39" y="5805264"/>
                <a:ext cx="8280920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3288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9F116DA-21BC-D850-62C2-77888B7DB6DC}"/>
              </a:ext>
            </a:extLst>
          </p:cNvPr>
          <p:cNvSpPr txBox="1"/>
          <p:nvPr/>
        </p:nvSpPr>
        <p:spPr>
          <a:xfrm>
            <a:off x="827584" y="1443841"/>
            <a:ext cx="74888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>
                    <a:lumMod val="75000"/>
                  </a:schemeClr>
                </a:solidFill>
              </a:rPr>
              <a:t>Introducción.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>
                    <a:lumMod val="75000"/>
                  </a:schemeClr>
                </a:solidFill>
              </a:rPr>
              <a:t>Recuperación de la curva de respuesta y construcción del mapa de radiancia.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s-ES" b="1" dirty="0">
                <a:solidFill>
                  <a:schemeClr val="bg1">
                    <a:lumMod val="75000"/>
                  </a:schemeClr>
                </a:solidFill>
              </a:rPr>
              <a:t>Recuperación de la curva de respuesta de la cámara.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s-ES" b="1" dirty="0">
                <a:solidFill>
                  <a:schemeClr val="bg1">
                    <a:lumMod val="75000"/>
                  </a:schemeClr>
                </a:solidFill>
              </a:rPr>
              <a:t>Construcción del mapa de radiancia de alto rango dinámico.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>
                    <a:lumMod val="75000"/>
                  </a:schemeClr>
                </a:solidFill>
              </a:rPr>
              <a:t>Mapeo tonal.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s-ES" b="1" dirty="0">
                <a:solidFill>
                  <a:schemeClr val="bg1">
                    <a:lumMod val="75000"/>
                  </a:schemeClr>
                </a:solidFill>
              </a:rPr>
              <a:t>Operador global.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s-ES" b="1" dirty="0">
                <a:solidFill>
                  <a:schemeClr val="bg1">
                    <a:lumMod val="75000"/>
                  </a:schemeClr>
                </a:solidFill>
              </a:rPr>
              <a:t>Operador local.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Otros resultados.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>
                    <a:lumMod val="75000"/>
                  </a:schemeClr>
                </a:solidFill>
              </a:rPr>
              <a:t>Conclusiones.</a:t>
            </a:r>
          </a:p>
        </p:txBody>
      </p:sp>
    </p:spTree>
    <p:extLst>
      <p:ext uri="{BB962C8B-B14F-4D97-AF65-F5344CB8AC3E}">
        <p14:creationId xmlns:p14="http://schemas.microsoft.com/office/powerpoint/2010/main" val="252994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BCDC420-3AE2-C317-F10A-48344C32047B}"/>
              </a:ext>
            </a:extLst>
          </p:cNvPr>
          <p:cNvSpPr txBox="1"/>
          <p:nvPr/>
        </p:nvSpPr>
        <p:spPr>
          <a:xfrm>
            <a:off x="1130258" y="692696"/>
            <a:ext cx="6883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Otros resultados</a:t>
            </a:r>
            <a:endParaRPr lang="es-ES" b="1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384875BF-ABCC-36F2-C641-5030E2AE3A10}"/>
              </a:ext>
            </a:extLst>
          </p:cNvPr>
          <p:cNvGrpSpPr/>
          <p:nvPr/>
        </p:nvGrpSpPr>
        <p:grpSpPr>
          <a:xfrm>
            <a:off x="971940" y="1505157"/>
            <a:ext cx="7200060" cy="2797183"/>
            <a:chOff x="1043948" y="1412776"/>
            <a:chExt cx="7200060" cy="2797183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4829AF38-877C-9209-BCE0-39BEF3903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948" y="1412776"/>
              <a:ext cx="3600000" cy="2797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5611B8DC-6447-996B-7719-9CA1C3829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008" y="1412776"/>
              <a:ext cx="3600000" cy="27971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CuadroTexto 9">
            <a:extLst>
              <a:ext uri="{FF2B5EF4-FFF2-40B4-BE49-F238E27FC236}">
                <a16:creationId xmlns:a16="http://schemas.microsoft.com/office/drawing/2014/main" id="{E0419EC9-6F52-F91E-16A3-7B034939F94D}"/>
              </a:ext>
            </a:extLst>
          </p:cNvPr>
          <p:cNvSpPr txBox="1"/>
          <p:nvPr/>
        </p:nvSpPr>
        <p:spPr>
          <a:xfrm>
            <a:off x="1223783" y="4653136"/>
            <a:ext cx="669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Diferencias de detalle en zonas muy iluminadas</a:t>
            </a:r>
          </a:p>
        </p:txBody>
      </p:sp>
    </p:spTree>
    <p:extLst>
      <p:ext uri="{BB962C8B-B14F-4D97-AF65-F5344CB8AC3E}">
        <p14:creationId xmlns:p14="http://schemas.microsoft.com/office/powerpoint/2010/main" val="2306686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BCDC420-3AE2-C317-F10A-48344C32047B}"/>
              </a:ext>
            </a:extLst>
          </p:cNvPr>
          <p:cNvSpPr txBox="1"/>
          <p:nvPr/>
        </p:nvSpPr>
        <p:spPr>
          <a:xfrm>
            <a:off x="1130258" y="692696"/>
            <a:ext cx="6883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Otros resultados</a:t>
            </a:r>
            <a:endParaRPr lang="es-E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E0419EC9-6F52-F91E-16A3-7B034939F94D}"/>
                  </a:ext>
                </a:extLst>
              </p:cNvPr>
              <p:cNvSpPr txBox="1"/>
              <p:nvPr/>
            </p:nvSpPr>
            <p:spPr>
              <a:xfrm>
                <a:off x="1223783" y="4653136"/>
                <a:ext cx="66963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dirty="0"/>
                  <a:t>Diferencia entre factores de suavizado: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=1000</m:t>
                    </m:r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E0419EC9-6F52-F91E-16A3-7B034939F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783" y="4653136"/>
                <a:ext cx="6696374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upo 2">
            <a:extLst>
              <a:ext uri="{FF2B5EF4-FFF2-40B4-BE49-F238E27FC236}">
                <a16:creationId xmlns:a16="http://schemas.microsoft.com/office/drawing/2014/main" id="{93D983C0-1429-0263-E4B9-3E4D0884E423}"/>
              </a:ext>
            </a:extLst>
          </p:cNvPr>
          <p:cNvGrpSpPr/>
          <p:nvPr/>
        </p:nvGrpSpPr>
        <p:grpSpPr>
          <a:xfrm>
            <a:off x="971970" y="1469592"/>
            <a:ext cx="7200000" cy="2868313"/>
            <a:chOff x="755575" y="2060835"/>
            <a:chExt cx="7200000" cy="2868313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244D0135-8BBB-0CF1-6520-381F77DEB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5" y="2060835"/>
              <a:ext cx="3600000" cy="2868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F0BAFFA5-2978-3030-6C93-98761A0C8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5575" y="2060835"/>
              <a:ext cx="3600000" cy="286831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010164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BCDC420-3AE2-C317-F10A-48344C32047B}"/>
              </a:ext>
            </a:extLst>
          </p:cNvPr>
          <p:cNvSpPr txBox="1"/>
          <p:nvPr/>
        </p:nvSpPr>
        <p:spPr>
          <a:xfrm>
            <a:off x="1130258" y="692696"/>
            <a:ext cx="6883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Otros resultados</a:t>
            </a:r>
            <a:endParaRPr lang="es-E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E0419EC9-6F52-F91E-16A3-7B034939F94D}"/>
                  </a:ext>
                </a:extLst>
              </p:cNvPr>
              <p:cNvSpPr txBox="1"/>
              <p:nvPr/>
            </p:nvSpPr>
            <p:spPr>
              <a:xfrm>
                <a:off x="1136915" y="5589240"/>
                <a:ext cx="68701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dirty="0"/>
                  <a:t>Diferencia entre valores clave de la escena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=0.36, 0.18, 0.09, 0.045</m:t>
                    </m:r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E0419EC9-6F52-F91E-16A3-7B034939F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915" y="5589240"/>
                <a:ext cx="6870168" cy="369332"/>
              </a:xfrm>
              <a:prstGeom prst="rect">
                <a:avLst/>
              </a:prstGeom>
              <a:blipFill>
                <a:blip r:embed="rId2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upo 10">
            <a:extLst>
              <a:ext uri="{FF2B5EF4-FFF2-40B4-BE49-F238E27FC236}">
                <a16:creationId xmlns:a16="http://schemas.microsoft.com/office/drawing/2014/main" id="{6121693E-9BA9-AE8D-7B4D-8EFB9DCDAD80}"/>
              </a:ext>
            </a:extLst>
          </p:cNvPr>
          <p:cNvGrpSpPr/>
          <p:nvPr/>
        </p:nvGrpSpPr>
        <p:grpSpPr>
          <a:xfrm>
            <a:off x="2051999" y="1414356"/>
            <a:ext cx="5040000" cy="3916204"/>
            <a:chOff x="1521965" y="1256303"/>
            <a:chExt cx="5040000" cy="3916204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E7027D60-359D-4942-42B2-5E72CB550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1965" y="1256303"/>
              <a:ext cx="2520000" cy="1958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B6A7C322-587D-7622-4C96-F3D44968F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1965" y="1256303"/>
              <a:ext cx="2520000" cy="19581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2DE15A33-918B-897C-7987-1B1A304D6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1965" y="3214403"/>
              <a:ext cx="2520000" cy="19581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8F580C4C-B321-A1BD-51A3-CE5CBDBE6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1965" y="3214402"/>
              <a:ext cx="2520000" cy="195810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935772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9F116DA-21BC-D850-62C2-77888B7DB6DC}"/>
              </a:ext>
            </a:extLst>
          </p:cNvPr>
          <p:cNvSpPr txBox="1"/>
          <p:nvPr/>
        </p:nvSpPr>
        <p:spPr>
          <a:xfrm>
            <a:off x="827584" y="1443841"/>
            <a:ext cx="74888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Introducción.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>
                    <a:lumMod val="75000"/>
                  </a:schemeClr>
                </a:solidFill>
              </a:rPr>
              <a:t>Recuperación de la curva de respuesta y construcción del mapa de radiancia.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s-ES" b="1" dirty="0">
                <a:solidFill>
                  <a:schemeClr val="bg1">
                    <a:lumMod val="75000"/>
                  </a:schemeClr>
                </a:solidFill>
              </a:rPr>
              <a:t>Recuperación de la curva de respuesta de la cámara.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s-ES" b="1" dirty="0">
                <a:solidFill>
                  <a:schemeClr val="bg1">
                    <a:lumMod val="75000"/>
                  </a:schemeClr>
                </a:solidFill>
              </a:rPr>
              <a:t>Construcción del mapa de radiancia de alto rango dinámico.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>
                    <a:lumMod val="75000"/>
                  </a:schemeClr>
                </a:solidFill>
              </a:rPr>
              <a:t>Mapeo tonal.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s-ES" b="1" dirty="0">
                <a:solidFill>
                  <a:schemeClr val="bg1">
                    <a:lumMod val="75000"/>
                  </a:schemeClr>
                </a:solidFill>
              </a:rPr>
              <a:t>Operador global.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s-ES" b="1" dirty="0">
                <a:solidFill>
                  <a:schemeClr val="bg1">
                    <a:lumMod val="75000"/>
                  </a:schemeClr>
                </a:solidFill>
              </a:rPr>
              <a:t>Operador local.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>
                    <a:lumMod val="75000"/>
                  </a:schemeClr>
                </a:solidFill>
              </a:rPr>
              <a:t>Otros resultados.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>
                    <a:lumMod val="75000"/>
                  </a:schemeClr>
                </a:solidFill>
              </a:rPr>
              <a:t>Conclusiones.</a:t>
            </a:r>
          </a:p>
        </p:txBody>
      </p:sp>
    </p:spTree>
    <p:extLst>
      <p:ext uri="{BB962C8B-B14F-4D97-AF65-F5344CB8AC3E}">
        <p14:creationId xmlns:p14="http://schemas.microsoft.com/office/powerpoint/2010/main" val="4158431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BCDC420-3AE2-C317-F10A-48344C32047B}"/>
              </a:ext>
            </a:extLst>
          </p:cNvPr>
          <p:cNvSpPr txBox="1"/>
          <p:nvPr/>
        </p:nvSpPr>
        <p:spPr>
          <a:xfrm>
            <a:off x="1130258" y="692696"/>
            <a:ext cx="6883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Otros resultados</a:t>
            </a:r>
            <a:endParaRPr lang="es-E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E0419EC9-6F52-F91E-16A3-7B034939F94D}"/>
                  </a:ext>
                </a:extLst>
              </p:cNvPr>
              <p:cNvSpPr txBox="1"/>
              <p:nvPr/>
            </p:nvSpPr>
            <p:spPr>
              <a:xfrm>
                <a:off x="700328" y="5589240"/>
                <a:ext cx="75828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dirty="0"/>
                  <a:t>Diferencia entre valores de nitidez: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=10 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𝑖𝑧𝑞𝑢𝑖𝑒𝑟𝑑𝑎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=20 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𝑑𝑒𝑟𝑒𝑐h𝑎</m:t>
                        </m:r>
                      </m:e>
                    </m:d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E0419EC9-6F52-F91E-16A3-7B034939F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28" y="5589240"/>
                <a:ext cx="7582864" cy="369332"/>
              </a:xfrm>
              <a:prstGeom prst="rect">
                <a:avLst/>
              </a:prstGeom>
              <a:blipFill>
                <a:blip r:embed="rId2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upo 12">
            <a:extLst>
              <a:ext uri="{FF2B5EF4-FFF2-40B4-BE49-F238E27FC236}">
                <a16:creationId xmlns:a16="http://schemas.microsoft.com/office/drawing/2014/main" id="{EAB90E47-E2F6-6529-612E-61AD35679BF4}"/>
              </a:ext>
            </a:extLst>
          </p:cNvPr>
          <p:cNvGrpSpPr/>
          <p:nvPr/>
        </p:nvGrpSpPr>
        <p:grpSpPr>
          <a:xfrm>
            <a:off x="1971760" y="1414018"/>
            <a:ext cx="5040000" cy="3916880"/>
            <a:chOff x="827584" y="1470560"/>
            <a:chExt cx="5040000" cy="3916880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BF3CD313-69BA-F2D1-DAC5-17282E933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1470560"/>
              <a:ext cx="2520000" cy="19584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965FB7FF-6AF2-2CD7-A2F8-5648BFD69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3429000"/>
              <a:ext cx="2520000" cy="19584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1DDEE1B9-4E6A-6C7C-4FF2-7049A2DC2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7584" y="1470560"/>
              <a:ext cx="2520000" cy="19584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7C75ADED-F9ED-7CF3-A286-CAACFD3EA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7584" y="3429000"/>
              <a:ext cx="2520000" cy="195844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92176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BCDC420-3AE2-C317-F10A-48344C32047B}"/>
              </a:ext>
            </a:extLst>
          </p:cNvPr>
          <p:cNvSpPr txBox="1"/>
          <p:nvPr/>
        </p:nvSpPr>
        <p:spPr>
          <a:xfrm>
            <a:off x="1130258" y="692696"/>
            <a:ext cx="6883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Otros resultados</a:t>
            </a:r>
            <a:endParaRPr lang="es-E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E0419EC9-6F52-F91E-16A3-7B034939F94D}"/>
                  </a:ext>
                </a:extLst>
              </p:cNvPr>
              <p:cNvSpPr txBox="1"/>
              <p:nvPr/>
            </p:nvSpPr>
            <p:spPr>
              <a:xfrm>
                <a:off x="877565" y="4005064"/>
                <a:ext cx="7388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dirty="0"/>
                  <a:t>Diferencia entre valores de saturación: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=0.2, 0.5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0.8</m:t>
                    </m:r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E0419EC9-6F52-F91E-16A3-7B034939F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65" y="4005064"/>
                <a:ext cx="7388867" cy="369332"/>
              </a:xfrm>
              <a:prstGeom prst="rect">
                <a:avLst/>
              </a:prstGeom>
              <a:blipFill>
                <a:blip r:embed="rId2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upo 10">
            <a:extLst>
              <a:ext uri="{FF2B5EF4-FFF2-40B4-BE49-F238E27FC236}">
                <a16:creationId xmlns:a16="http://schemas.microsoft.com/office/drawing/2014/main" id="{21879071-AB3F-0C1F-1992-FE4825AC2340}"/>
              </a:ext>
            </a:extLst>
          </p:cNvPr>
          <p:cNvGrpSpPr/>
          <p:nvPr/>
        </p:nvGrpSpPr>
        <p:grpSpPr>
          <a:xfrm>
            <a:off x="1063802" y="1624078"/>
            <a:ext cx="7016392" cy="1818170"/>
            <a:chOff x="971555" y="2462715"/>
            <a:chExt cx="7016392" cy="181817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7A75C75C-F0CA-195C-3247-B8F99CE6B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555" y="2462716"/>
              <a:ext cx="2340000" cy="1818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B681F556-6114-6624-2A2D-B9AEAA0B3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1555" y="2462715"/>
              <a:ext cx="2340000" cy="1818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4F5C37EF-4156-D822-3490-1F5E77B91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7947" y="2462715"/>
              <a:ext cx="2340000" cy="181816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13359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BCDC420-3AE2-C317-F10A-48344C32047B}"/>
              </a:ext>
            </a:extLst>
          </p:cNvPr>
          <p:cNvSpPr txBox="1"/>
          <p:nvPr/>
        </p:nvSpPr>
        <p:spPr>
          <a:xfrm>
            <a:off x="1130258" y="692696"/>
            <a:ext cx="6883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Otros resultados</a:t>
            </a:r>
            <a:endParaRPr lang="es-ES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0419EC9-6F52-F91E-16A3-7B034939F94D}"/>
              </a:ext>
            </a:extLst>
          </p:cNvPr>
          <p:cNvSpPr txBox="1"/>
          <p:nvPr/>
        </p:nvSpPr>
        <p:spPr>
          <a:xfrm>
            <a:off x="877565" y="5589240"/>
            <a:ext cx="7388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Distribución del valor del brillo de cada pixel para distintas imágenes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D48B9419-2C98-6E62-A2A1-6FBDEE94ED18}"/>
              </a:ext>
            </a:extLst>
          </p:cNvPr>
          <p:cNvGrpSpPr/>
          <p:nvPr/>
        </p:nvGrpSpPr>
        <p:grpSpPr>
          <a:xfrm>
            <a:off x="1999261" y="1680804"/>
            <a:ext cx="5145474" cy="3381993"/>
            <a:chOff x="1403648" y="1444998"/>
            <a:chExt cx="5145474" cy="3381993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6CE5A509-72C2-8961-7D22-57240EE69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3648" y="1444999"/>
              <a:ext cx="2520000" cy="1689581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14D56504-B1BE-E73D-E5E3-DD2401522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9122" y="1444998"/>
              <a:ext cx="2520000" cy="1689582"/>
            </a:xfrm>
            <a:prstGeom prst="rect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FA7DBB77-664C-ED2B-138B-1356569AD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3648" y="3137409"/>
              <a:ext cx="2520000" cy="1689582"/>
            </a:xfrm>
            <a:prstGeom prst="rect">
              <a:avLst/>
            </a:prstGeom>
          </p:spPr>
        </p:pic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2573C031-F1FC-672B-0CB1-3F061C279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29122" y="3134580"/>
              <a:ext cx="2520000" cy="16884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9315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9F116DA-21BC-D850-62C2-77888B7DB6DC}"/>
              </a:ext>
            </a:extLst>
          </p:cNvPr>
          <p:cNvSpPr txBox="1"/>
          <p:nvPr/>
        </p:nvSpPr>
        <p:spPr>
          <a:xfrm>
            <a:off x="827584" y="1443841"/>
            <a:ext cx="74888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>
                    <a:lumMod val="75000"/>
                  </a:schemeClr>
                </a:solidFill>
              </a:rPr>
              <a:t>Introducción.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>
                    <a:lumMod val="75000"/>
                  </a:schemeClr>
                </a:solidFill>
              </a:rPr>
              <a:t>Recuperación de la curva de respuesta y construcción del mapa de radiancia.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s-ES" b="1" dirty="0">
                <a:solidFill>
                  <a:schemeClr val="bg1">
                    <a:lumMod val="75000"/>
                  </a:schemeClr>
                </a:solidFill>
              </a:rPr>
              <a:t>Recuperación de la curva de respuesta de la cámara.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s-ES" b="1" dirty="0">
                <a:solidFill>
                  <a:schemeClr val="bg1">
                    <a:lumMod val="75000"/>
                  </a:schemeClr>
                </a:solidFill>
              </a:rPr>
              <a:t>Construcción del mapa de radiancia de alto rango dinámico.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>
                    <a:lumMod val="75000"/>
                  </a:schemeClr>
                </a:solidFill>
              </a:rPr>
              <a:t>Mapeo tonal.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s-ES" b="1" dirty="0">
                <a:solidFill>
                  <a:schemeClr val="bg1">
                    <a:lumMod val="75000"/>
                  </a:schemeClr>
                </a:solidFill>
              </a:rPr>
              <a:t>Operador global.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s-ES" b="1" dirty="0">
                <a:solidFill>
                  <a:schemeClr val="bg1">
                    <a:lumMod val="75000"/>
                  </a:schemeClr>
                </a:solidFill>
              </a:rPr>
              <a:t>Operador local.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>
                    <a:lumMod val="75000"/>
                  </a:schemeClr>
                </a:solidFill>
              </a:rPr>
              <a:t>Otros resultados.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Conclusiones.</a:t>
            </a:r>
          </a:p>
        </p:txBody>
      </p:sp>
    </p:spTree>
    <p:extLst>
      <p:ext uri="{BB962C8B-B14F-4D97-AF65-F5344CB8AC3E}">
        <p14:creationId xmlns:p14="http://schemas.microsoft.com/office/powerpoint/2010/main" val="778376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BCDC420-3AE2-C317-F10A-48344C32047B}"/>
              </a:ext>
            </a:extLst>
          </p:cNvPr>
          <p:cNvSpPr txBox="1"/>
          <p:nvPr/>
        </p:nvSpPr>
        <p:spPr>
          <a:xfrm>
            <a:off x="1130258" y="692696"/>
            <a:ext cx="6883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Conclusiones</a:t>
            </a:r>
            <a:endParaRPr lang="es-ES" b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40A3CC1-FCD9-FD6C-4D99-F8F521FAB27D}"/>
              </a:ext>
            </a:extLst>
          </p:cNvPr>
          <p:cNvSpPr txBox="1"/>
          <p:nvPr/>
        </p:nvSpPr>
        <p:spPr>
          <a:xfrm>
            <a:off x="827584" y="1443841"/>
            <a:ext cx="748883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/>
              <a:t>Hemos conseguido replicar los resultados obtenidos por Paul </a:t>
            </a:r>
            <a:r>
              <a:rPr lang="es-ES" b="1" dirty="0" err="1"/>
              <a:t>Debevec</a:t>
            </a:r>
            <a:r>
              <a:rPr lang="es-ES" b="1" dirty="0"/>
              <a:t> Y Erik Reinhard.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/>
              <a:t>Hemos visto que estas técnicas de HDR y mapeo tonal son un método sencillo y eficiente de obtener imágenes de alto rango dinámico que permitan observar detalles en imágenes con grados muy diferentes de iluminación.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/>
              <a:t>Hemos hecho un análisis cualitativo sobre la influencia que tiene en las imágenes finales la variación de los distintos parámetros que usa nuestro código.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/>
              <a:t>Hemos establecido un método cuantitativo para medir el rango dinámico que posee una imagen y hemos comprobado que nuestros operadores, tanto el global como el local, sirven para mejorar dicho rango dinámico.</a:t>
            </a:r>
          </a:p>
        </p:txBody>
      </p:sp>
    </p:spTree>
    <p:extLst>
      <p:ext uri="{BB962C8B-B14F-4D97-AF65-F5344CB8AC3E}">
        <p14:creationId xmlns:p14="http://schemas.microsoft.com/office/powerpoint/2010/main" val="2241593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AC4E98A-C077-0F99-97C8-5D749B0CB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478" y="980728"/>
            <a:ext cx="6163043" cy="460851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12E4324-6033-0648-B774-91A435112F47}"/>
              </a:ext>
            </a:extLst>
          </p:cNvPr>
          <p:cNvSpPr txBox="1"/>
          <p:nvPr/>
        </p:nvSpPr>
        <p:spPr>
          <a:xfrm>
            <a:off x="3743908" y="579597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¿Preguntas?</a:t>
            </a:r>
          </a:p>
        </p:txBody>
      </p:sp>
    </p:spTree>
    <p:extLst>
      <p:ext uri="{BB962C8B-B14F-4D97-AF65-F5344CB8AC3E}">
        <p14:creationId xmlns:p14="http://schemas.microsoft.com/office/powerpoint/2010/main" val="3223476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BCDC420-3AE2-C317-F10A-48344C32047B}"/>
              </a:ext>
            </a:extLst>
          </p:cNvPr>
          <p:cNvSpPr txBox="1"/>
          <p:nvPr/>
        </p:nvSpPr>
        <p:spPr>
          <a:xfrm>
            <a:off x="3622458" y="692696"/>
            <a:ext cx="1899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Introducción</a:t>
            </a:r>
            <a:r>
              <a:rPr lang="es-ES" b="1" dirty="0"/>
              <a:t>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AE2A154-57C7-063F-153E-A8D78385BE5C}"/>
              </a:ext>
            </a:extLst>
          </p:cNvPr>
          <p:cNvSpPr txBox="1"/>
          <p:nvPr/>
        </p:nvSpPr>
        <p:spPr>
          <a:xfrm>
            <a:off x="251520" y="1340768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Problema con los diferentes rangos lumínicos: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82FA17C-FB3F-C618-A284-E1A3EF2E0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1828800"/>
            <a:ext cx="60864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5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BCDC420-3AE2-C317-F10A-48344C32047B}"/>
              </a:ext>
            </a:extLst>
          </p:cNvPr>
          <p:cNvSpPr txBox="1"/>
          <p:nvPr/>
        </p:nvSpPr>
        <p:spPr>
          <a:xfrm>
            <a:off x="3622458" y="692696"/>
            <a:ext cx="1899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Introducción</a:t>
            </a:r>
            <a:r>
              <a:rPr lang="es-ES" b="1" dirty="0"/>
              <a:t>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AE2A154-57C7-063F-153E-A8D78385BE5C}"/>
              </a:ext>
            </a:extLst>
          </p:cNvPr>
          <p:cNvSpPr txBox="1"/>
          <p:nvPr/>
        </p:nvSpPr>
        <p:spPr>
          <a:xfrm>
            <a:off x="251520" y="1340768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Solución propuesta: HDR y mapeo tonal.</a:t>
            </a:r>
          </a:p>
        </p:txBody>
      </p:sp>
      <p:sp>
        <p:nvSpPr>
          <p:cNvPr id="17" name="Cerrar llave 16">
            <a:extLst>
              <a:ext uri="{FF2B5EF4-FFF2-40B4-BE49-F238E27FC236}">
                <a16:creationId xmlns:a16="http://schemas.microsoft.com/office/drawing/2014/main" id="{117C88A4-77AC-EC89-070D-67C4BE81B078}"/>
              </a:ext>
            </a:extLst>
          </p:cNvPr>
          <p:cNvSpPr/>
          <p:nvPr/>
        </p:nvSpPr>
        <p:spPr>
          <a:xfrm rot="5400000">
            <a:off x="4264730" y="-80053"/>
            <a:ext cx="614540" cy="7632647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FEA2101B-5A90-2E57-AF70-4101FE219D77}"/>
              </a:ext>
            </a:extLst>
          </p:cNvPr>
          <p:cNvGrpSpPr/>
          <p:nvPr/>
        </p:nvGrpSpPr>
        <p:grpSpPr>
          <a:xfrm>
            <a:off x="863838" y="1894550"/>
            <a:ext cx="7416324" cy="1350000"/>
            <a:chOff x="755676" y="1896507"/>
            <a:chExt cx="7416324" cy="1350000"/>
          </a:xfrm>
        </p:grpSpPr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FE97E41A-6F65-329D-566F-0794C4473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676" y="1896507"/>
              <a:ext cx="1800000" cy="1350000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CBC5FE05-AF50-6738-3D62-7D7F7BBFC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9892" y="1896507"/>
              <a:ext cx="1800000" cy="1350000"/>
            </a:xfrm>
            <a:prstGeom prst="rect">
              <a:avLst/>
            </a:prstGeom>
          </p:spPr>
        </p:pic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925F059A-65BD-0731-2D9F-D7CFCEE09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2000" y="1896507"/>
              <a:ext cx="1800000" cy="1350000"/>
            </a:xfrm>
            <a:prstGeom prst="rect">
              <a:avLst/>
            </a:prstGeom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98F176B1-7C8E-2425-6C9A-46C7EE29F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7784" y="1896507"/>
              <a:ext cx="1800000" cy="1350000"/>
            </a:xfrm>
            <a:prstGeom prst="rect">
              <a:avLst/>
            </a:prstGeom>
          </p:spPr>
        </p:pic>
      </p:grpSp>
      <p:pic>
        <p:nvPicPr>
          <p:cNvPr id="28" name="Imagen 27">
            <a:extLst>
              <a:ext uri="{FF2B5EF4-FFF2-40B4-BE49-F238E27FC236}">
                <a16:creationId xmlns:a16="http://schemas.microsoft.com/office/drawing/2014/main" id="{35CB41FF-96E8-DF12-EE1E-26B80AC8A9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8000" y="4227991"/>
            <a:ext cx="2628000" cy="197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872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9F116DA-21BC-D850-62C2-77888B7DB6DC}"/>
              </a:ext>
            </a:extLst>
          </p:cNvPr>
          <p:cNvSpPr txBox="1"/>
          <p:nvPr/>
        </p:nvSpPr>
        <p:spPr>
          <a:xfrm>
            <a:off x="827584" y="1443841"/>
            <a:ext cx="74888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>
                    <a:lumMod val="75000"/>
                  </a:schemeClr>
                </a:solidFill>
              </a:rPr>
              <a:t>Introducción.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Recuperación de la curva de respuesta y construcción del mapa de radiancia.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s-ES" b="1" dirty="0"/>
              <a:t>Recuperación de la curva de respuesta de la cámara.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s-ES" b="1" dirty="0"/>
              <a:t>Construcción del mapa de radiancia de alto rango dinámico.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>
                    <a:lumMod val="75000"/>
                  </a:schemeClr>
                </a:solidFill>
              </a:rPr>
              <a:t>Mapeo tonal.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s-ES" b="1" dirty="0">
                <a:solidFill>
                  <a:schemeClr val="bg1">
                    <a:lumMod val="75000"/>
                  </a:schemeClr>
                </a:solidFill>
              </a:rPr>
              <a:t>Operador global.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s-ES" b="1" dirty="0">
                <a:solidFill>
                  <a:schemeClr val="bg1">
                    <a:lumMod val="75000"/>
                  </a:schemeClr>
                </a:solidFill>
              </a:rPr>
              <a:t>Operador local.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>
                    <a:lumMod val="75000"/>
                  </a:schemeClr>
                </a:solidFill>
              </a:rPr>
              <a:t>Otros resultados.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>
                    <a:lumMod val="75000"/>
                  </a:schemeClr>
                </a:solidFill>
              </a:rPr>
              <a:t>Conclusiones.</a:t>
            </a:r>
          </a:p>
        </p:txBody>
      </p:sp>
    </p:spTree>
    <p:extLst>
      <p:ext uri="{BB962C8B-B14F-4D97-AF65-F5344CB8AC3E}">
        <p14:creationId xmlns:p14="http://schemas.microsoft.com/office/powerpoint/2010/main" val="2758063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BCDC420-3AE2-C317-F10A-48344C32047B}"/>
              </a:ext>
            </a:extLst>
          </p:cNvPr>
          <p:cNvSpPr txBox="1"/>
          <p:nvPr/>
        </p:nvSpPr>
        <p:spPr>
          <a:xfrm>
            <a:off x="1130258" y="692696"/>
            <a:ext cx="6883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Recuperación de la curva de respuesta de la  cámara</a:t>
            </a:r>
            <a:r>
              <a:rPr lang="es-ES" b="1" dirty="0"/>
              <a:t>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AE2A154-57C7-063F-153E-A8D78385BE5C}"/>
              </a:ext>
            </a:extLst>
          </p:cNvPr>
          <p:cNvSpPr txBox="1"/>
          <p:nvPr/>
        </p:nvSpPr>
        <p:spPr>
          <a:xfrm>
            <a:off x="251520" y="1340768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E71B94D-11A4-C658-D68D-56CE26BE2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201" y="1345357"/>
            <a:ext cx="7201596" cy="17351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8DB2F3FE-933A-24C6-2DEB-07DF46EF34C5}"/>
                  </a:ext>
                </a:extLst>
              </p:cNvPr>
              <p:cNvSpPr txBox="1"/>
              <p:nvPr/>
            </p:nvSpPr>
            <p:spPr>
              <a:xfrm>
                <a:off x="1475656" y="4149080"/>
                <a:ext cx="6192688" cy="5948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s-E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8DB2F3FE-933A-24C6-2DEB-07DF46EF3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4149080"/>
                <a:ext cx="6192688" cy="5948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errar llave 3">
            <a:extLst>
              <a:ext uri="{FF2B5EF4-FFF2-40B4-BE49-F238E27FC236}">
                <a16:creationId xmlns:a16="http://schemas.microsoft.com/office/drawing/2014/main" id="{95EC8609-C9FA-1969-594B-A6F1866FEB06}"/>
              </a:ext>
            </a:extLst>
          </p:cNvPr>
          <p:cNvSpPr/>
          <p:nvPr/>
        </p:nvSpPr>
        <p:spPr>
          <a:xfrm rot="5400000">
            <a:off x="5853971" y="905861"/>
            <a:ext cx="266062" cy="288022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44A68392-55B7-7B27-6D9E-87407F868FFB}"/>
                  </a:ext>
                </a:extLst>
              </p:cNvPr>
              <p:cNvSpPr txBox="1"/>
              <p:nvPr/>
            </p:nvSpPr>
            <p:spPr>
              <a:xfrm>
                <a:off x="5704393" y="2479002"/>
                <a:ext cx="5652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44A68392-55B7-7B27-6D9E-87407F868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393" y="2479002"/>
                <a:ext cx="565218" cy="338554"/>
              </a:xfrm>
              <a:prstGeom prst="rect">
                <a:avLst/>
              </a:prstGeom>
              <a:blipFill>
                <a:blip r:embed="rId4"/>
                <a:stretch>
                  <a:fillRect l="-1087" r="-7609" b="-1090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4649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BCDC420-3AE2-C317-F10A-48344C32047B}"/>
              </a:ext>
            </a:extLst>
          </p:cNvPr>
          <p:cNvSpPr txBox="1"/>
          <p:nvPr/>
        </p:nvSpPr>
        <p:spPr>
          <a:xfrm>
            <a:off x="1130258" y="692696"/>
            <a:ext cx="6883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Recuperación de la curva de respuesta de la  cámara</a:t>
            </a:r>
            <a:r>
              <a:rPr lang="es-ES" b="1" dirty="0"/>
              <a:t>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AE2A154-57C7-063F-153E-A8D78385BE5C}"/>
              </a:ext>
            </a:extLst>
          </p:cNvPr>
          <p:cNvSpPr txBox="1"/>
          <p:nvPr/>
        </p:nvSpPr>
        <p:spPr>
          <a:xfrm>
            <a:off x="251520" y="1340768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8DB2F3FE-933A-24C6-2DEB-07DF46EF34C5}"/>
                  </a:ext>
                </a:extLst>
              </p:cNvPr>
              <p:cNvSpPr txBox="1"/>
              <p:nvPr/>
            </p:nvSpPr>
            <p:spPr>
              <a:xfrm>
                <a:off x="1475654" y="1307979"/>
                <a:ext cx="6192688" cy="411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8DB2F3FE-933A-24C6-2DEB-07DF46EF3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4" y="1307979"/>
                <a:ext cx="6192688" cy="411395"/>
              </a:xfrm>
              <a:prstGeom prst="rect">
                <a:avLst/>
              </a:prstGeom>
              <a:blipFill>
                <a:blip r:embed="rId2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61C56E70-92E5-399B-5643-2145D1A34409}"/>
              </a:ext>
            </a:extLst>
          </p:cNvPr>
          <p:cNvCxnSpPr>
            <a:cxnSpLocks/>
          </p:cNvCxnSpPr>
          <p:nvPr/>
        </p:nvCxnSpPr>
        <p:spPr>
          <a:xfrm>
            <a:off x="4571999" y="1772816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D1C190F2-0CCE-8DE8-46D3-495D98803494}"/>
                  </a:ext>
                </a:extLst>
              </p:cNvPr>
              <p:cNvSpPr txBox="1"/>
              <p:nvPr/>
            </p:nvSpPr>
            <p:spPr>
              <a:xfrm>
                <a:off x="3731330" y="2333365"/>
                <a:ext cx="1681336" cy="3190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_trad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s-ES_trad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_trad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s-ES_trad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s-ES_tradn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ES_trad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_tradn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_trad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s-E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D1C190F2-0CCE-8DE8-46D3-495D98803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1330" y="2333365"/>
                <a:ext cx="1681336" cy="319062"/>
              </a:xfrm>
              <a:prstGeom prst="rect">
                <a:avLst/>
              </a:prstGeom>
              <a:blipFill>
                <a:blip r:embed="rId3"/>
                <a:stretch>
                  <a:fillRect l="-5797" r="-3261" b="-25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DD417EC6-46CC-B1CA-C6EE-D72E5F17864A}"/>
              </a:ext>
            </a:extLst>
          </p:cNvPr>
          <p:cNvCxnSpPr>
            <a:cxnSpLocks/>
          </p:cNvCxnSpPr>
          <p:nvPr/>
        </p:nvCxnSpPr>
        <p:spPr>
          <a:xfrm>
            <a:off x="4571998" y="2780928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FB479801-161F-CFA1-4D9D-2D0C44541370}"/>
                  </a:ext>
                </a:extLst>
              </p:cNvPr>
              <p:cNvSpPr txBox="1"/>
              <p:nvPr/>
            </p:nvSpPr>
            <p:spPr>
              <a:xfrm>
                <a:off x="3247244" y="3363094"/>
                <a:ext cx="2681696" cy="319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_tradnl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_trad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s-ES_trad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_trad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s-ES_trad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s-ES_tradn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_tradnl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_trad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ES_trad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  <m:r>
                        <a:rPr lang="es-ES_tradn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_tradnl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s-ES_trad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_trad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ES_trad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s-E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FB479801-161F-CFA1-4D9D-2D0C44541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244" y="3363094"/>
                <a:ext cx="2681696" cy="319062"/>
              </a:xfrm>
              <a:prstGeom prst="rect">
                <a:avLst/>
              </a:prstGeom>
              <a:blipFill>
                <a:blip r:embed="rId4"/>
                <a:stretch>
                  <a:fillRect l="-1818" r="-1136" b="-25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FC34E891-C86A-10D1-2F0A-0C369C35D81F}"/>
              </a:ext>
            </a:extLst>
          </p:cNvPr>
          <p:cNvCxnSpPr>
            <a:cxnSpLocks/>
          </p:cNvCxnSpPr>
          <p:nvPr/>
        </p:nvCxnSpPr>
        <p:spPr>
          <a:xfrm>
            <a:off x="4571998" y="3789040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0F27546-BEBE-54ED-BC4E-659C3FEDAAE7}"/>
                  </a:ext>
                </a:extLst>
              </p:cNvPr>
              <p:cNvSpPr txBox="1"/>
              <p:nvPr/>
            </p:nvSpPr>
            <p:spPr>
              <a:xfrm>
                <a:off x="3439765" y="4392823"/>
                <a:ext cx="2264466" cy="319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_trad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s-ES_trad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s-ES_tradn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s-ES_trad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𝑙𝑛</m:t>
                          </m:r>
                        </m:fName>
                        <m:e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_trad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ES_trad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  <m:r>
                        <a:rPr lang="es-ES_tradn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s-ES_trad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𝑙𝑛</m:t>
                          </m:r>
                        </m:fName>
                        <m:e>
                          <m:r>
                            <a:rPr lang="es-ES_trad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_trad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ES_trad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s-E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0F27546-BEBE-54ED-BC4E-659C3FEDA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765" y="4392823"/>
                <a:ext cx="2264466" cy="319062"/>
              </a:xfrm>
              <a:prstGeom prst="rect">
                <a:avLst/>
              </a:prstGeom>
              <a:blipFill>
                <a:blip r:embed="rId5"/>
                <a:stretch>
                  <a:fillRect l="-2151" r="-1344" b="-25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3E07FC10-FF80-9BD1-6AEA-D6BEFFDED83C}"/>
                  </a:ext>
                </a:extLst>
              </p:cNvPr>
              <p:cNvSpPr txBox="1"/>
              <p:nvPr/>
            </p:nvSpPr>
            <p:spPr>
              <a:xfrm>
                <a:off x="1129741" y="5426464"/>
                <a:ext cx="7040966" cy="8150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lang="es-ES_tradn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ES_trad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s-ES_trad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_trad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ES_trad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s-ES_trad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ES_trad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_tradn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  <m:d>
                                        <m:d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s-E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_tradnl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𝑍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_tradnl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_tradnl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  <m:d>
                                            <m:dPr>
                                              <m:ctrlPr>
                                                <a:rPr lang="es-E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_tradnl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𝑍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ES_tradnl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s-ES_tradnl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s-E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a:rPr lang="es-ES_tradnl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𝑙𝑛</m:t>
                                              </m:r>
                                            </m:fNam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_tradnl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𝐸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ES_tradnl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func>
                                          <m:r>
                                            <a:rPr lang="es-ES_tradnl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s-E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a:rPr lang="es-ES_tradnl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𝑙𝑛</m:t>
                                              </m:r>
                                            </m:fName>
                                            <m:e>
                                              <m:r>
                                                <a:rPr lang="es-ES_tradnl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∆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_tradnl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ES_tradnl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func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s-ES_trad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s-ES_trad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ES_trad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s-ES_trad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s-ES_trad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_tradn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s-ES_tradn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𝑚𝑖𝑛</m:t>
                                      </m:r>
                                    </m:sub>
                                  </m:sSub>
                                  <m:r>
                                    <a:rPr lang="es-ES_trad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_tradn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s-ES_tradn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  <m:r>
                                    <a:rPr lang="es-ES_trad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_tradnl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d>
                                            <m:dPr>
                                              <m:ctrlPr>
                                                <a:rPr lang="es-E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s-ES_tradnl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d>
                                          <m:sSup>
                                            <m:sSupPr>
                                              <m:ctrlPr>
                                                <a:rPr lang="es-E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s-ES_tradnl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p>
                                              <m:r>
                                                <a:rPr lang="es-ES_tradnl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′′</m:t>
                                              </m:r>
                                            </m:sup>
                                          </m:sSup>
                                          <m:d>
                                            <m:dPr>
                                              <m:ctrlPr>
                                                <a:rPr lang="es-E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s-ES_tradnl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s-ES_tradn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s-E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3E07FC10-FF80-9BD1-6AEA-D6BEFFDED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741" y="5426464"/>
                <a:ext cx="7040966" cy="8150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8421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BCDC420-3AE2-C317-F10A-48344C32047B}"/>
              </a:ext>
            </a:extLst>
          </p:cNvPr>
          <p:cNvSpPr txBox="1"/>
          <p:nvPr/>
        </p:nvSpPr>
        <p:spPr>
          <a:xfrm>
            <a:off x="1130258" y="692696"/>
            <a:ext cx="6883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Recuperación de la curva de respuesta de la  cámara</a:t>
            </a:r>
            <a:r>
              <a:rPr lang="es-ES" b="1" dirty="0"/>
              <a:t>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AE2A154-57C7-063F-153E-A8D78385BE5C}"/>
              </a:ext>
            </a:extLst>
          </p:cNvPr>
          <p:cNvSpPr txBox="1"/>
          <p:nvPr/>
        </p:nvSpPr>
        <p:spPr>
          <a:xfrm>
            <a:off x="251520" y="1340768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ES" dirty="0"/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ADB08126-0E8A-E59C-95E6-736E4CC3D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5A45E742-0357-E1EC-ACBA-22E64D8C6C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28" y="1340767"/>
            <a:ext cx="1343660" cy="1007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8867C4F0-76F8-B24F-B945-5F34A358B9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340768"/>
            <a:ext cx="1343660" cy="1007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B6A88B41-1264-A6DF-2EEC-A8B898A2F0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964" y="1340767"/>
            <a:ext cx="1343660" cy="1007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F68F47E9-9D4D-E8E2-59D8-D25D3FD186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378" y="1340767"/>
            <a:ext cx="1343660" cy="1007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1512BFAE-71D1-2DD9-052F-A2B85385CBC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644" y="1340767"/>
            <a:ext cx="1343660" cy="1007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3C9965D0-8412-CFE3-7EE5-631A2A28203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912" y="1346100"/>
            <a:ext cx="1343660" cy="1007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92CE42E0-28C8-9385-8AC9-FCA10D6C9D7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87" y="2411730"/>
            <a:ext cx="1343660" cy="1007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27DA999C-52AE-B7F1-7C29-5C61700F437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411729"/>
            <a:ext cx="1343660" cy="1007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8305E72F-16CE-668F-3186-55B7D719A27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964" y="2411728"/>
            <a:ext cx="1343660" cy="1007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Imagen 1023">
            <a:extLst>
              <a:ext uri="{FF2B5EF4-FFF2-40B4-BE49-F238E27FC236}">
                <a16:creationId xmlns:a16="http://schemas.microsoft.com/office/drawing/2014/main" id="{7A15D7D4-E63D-1AC0-C578-28F771E6D4A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231" y="2411727"/>
            <a:ext cx="1343660" cy="1007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Imagen 1042">
            <a:extLst>
              <a:ext uri="{FF2B5EF4-FFF2-40B4-BE49-F238E27FC236}">
                <a16:creationId xmlns:a16="http://schemas.microsoft.com/office/drawing/2014/main" id="{74E979D2-5D18-78B9-0B6F-2F4F696C731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644" y="2411726"/>
            <a:ext cx="1343660" cy="1007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Imagen 1043">
            <a:extLst>
              <a:ext uri="{FF2B5EF4-FFF2-40B4-BE49-F238E27FC236}">
                <a16:creationId xmlns:a16="http://schemas.microsoft.com/office/drawing/2014/main" id="{DCEC66DF-DC87-F1D4-89C1-390FCB82D48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053" y="2411726"/>
            <a:ext cx="1343660" cy="1007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Imagen 1044">
            <a:extLst>
              <a:ext uri="{FF2B5EF4-FFF2-40B4-BE49-F238E27FC236}">
                <a16:creationId xmlns:a16="http://schemas.microsoft.com/office/drawing/2014/main" id="{74743244-8314-B56E-9D05-980056C0912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87" y="3482693"/>
            <a:ext cx="1343660" cy="1007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Imagen 1045">
            <a:extLst>
              <a:ext uri="{FF2B5EF4-FFF2-40B4-BE49-F238E27FC236}">
                <a16:creationId xmlns:a16="http://schemas.microsoft.com/office/drawing/2014/main" id="{3EEF6402-408D-8204-1699-C5357B8F20F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482690"/>
            <a:ext cx="1343660" cy="1007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Imagen 1046">
            <a:extLst>
              <a:ext uri="{FF2B5EF4-FFF2-40B4-BE49-F238E27FC236}">
                <a16:creationId xmlns:a16="http://schemas.microsoft.com/office/drawing/2014/main" id="{36D02856-25AD-F269-FA9C-E161135252D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964" y="3482690"/>
            <a:ext cx="1343660" cy="1007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Imagen 1047">
            <a:extLst>
              <a:ext uri="{FF2B5EF4-FFF2-40B4-BE49-F238E27FC236}">
                <a16:creationId xmlns:a16="http://schemas.microsoft.com/office/drawing/2014/main" id="{28F38917-2E0F-2D2F-2FC6-1F05520DA13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378" y="3482690"/>
            <a:ext cx="1343660" cy="1007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Imagen 1048">
            <a:extLst>
              <a:ext uri="{FF2B5EF4-FFF2-40B4-BE49-F238E27FC236}">
                <a16:creationId xmlns:a16="http://schemas.microsoft.com/office/drawing/2014/main" id="{276E67C4-9DAC-4876-B39F-E3661F301A5E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644" y="3482690"/>
            <a:ext cx="1343660" cy="1007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Imagen 1049">
            <a:extLst>
              <a:ext uri="{FF2B5EF4-FFF2-40B4-BE49-F238E27FC236}">
                <a16:creationId xmlns:a16="http://schemas.microsoft.com/office/drawing/2014/main" id="{A32AF9EC-0E67-8546-59A7-1D688C1041BF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912" y="3482690"/>
            <a:ext cx="1343660" cy="1007745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CuadroTexto 1050">
            <a:extLst>
              <a:ext uri="{FF2B5EF4-FFF2-40B4-BE49-F238E27FC236}">
                <a16:creationId xmlns:a16="http://schemas.microsoft.com/office/drawing/2014/main" id="{EB08555D-4464-843D-5923-869D49B801A6}"/>
              </a:ext>
            </a:extLst>
          </p:cNvPr>
          <p:cNvSpPr txBox="1"/>
          <p:nvPr/>
        </p:nvSpPr>
        <p:spPr>
          <a:xfrm>
            <a:off x="1643143" y="4859868"/>
            <a:ext cx="585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Serie de fotografías con tiempos de exposición 1/4000s – 30s</a:t>
            </a:r>
          </a:p>
        </p:txBody>
      </p:sp>
    </p:spTree>
    <p:extLst>
      <p:ext uri="{BB962C8B-B14F-4D97-AF65-F5344CB8AC3E}">
        <p14:creationId xmlns:p14="http://schemas.microsoft.com/office/powerpoint/2010/main" val="2483136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BCDC420-3AE2-C317-F10A-48344C32047B}"/>
              </a:ext>
            </a:extLst>
          </p:cNvPr>
          <p:cNvSpPr txBox="1"/>
          <p:nvPr/>
        </p:nvSpPr>
        <p:spPr>
          <a:xfrm>
            <a:off x="1130258" y="692696"/>
            <a:ext cx="6883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Recuperación de la curva de respuesta de la  cámara</a:t>
            </a:r>
            <a:r>
              <a:rPr lang="es-ES" b="1" dirty="0"/>
              <a:t>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AE2A154-57C7-063F-153E-A8D78385BE5C}"/>
              </a:ext>
            </a:extLst>
          </p:cNvPr>
          <p:cNvSpPr txBox="1"/>
          <p:nvPr/>
        </p:nvSpPr>
        <p:spPr>
          <a:xfrm>
            <a:off x="251520" y="1340768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331E53D-83B6-0A89-97F9-D3A02A697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295" y="1264602"/>
            <a:ext cx="5399405" cy="43287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0A6AF870-8630-7A59-C828-8FBA2F5BD76B}"/>
                  </a:ext>
                </a:extLst>
              </p:cNvPr>
              <p:cNvSpPr txBox="1"/>
              <p:nvPr/>
            </p:nvSpPr>
            <p:spPr>
              <a:xfrm>
                <a:off x="3563888" y="5669563"/>
                <a:ext cx="237626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0" dirty="0"/>
                  <a:t>Curvas de respuesta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s-ES" dirty="0"/>
              </a:p>
              <a:p>
                <a:pPr algn="ctr"/>
                <a:endParaRPr lang="es-ES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0A6AF870-8630-7A59-C828-8FBA2F5BD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5669563"/>
                <a:ext cx="2376263" cy="923330"/>
              </a:xfrm>
              <a:prstGeom prst="rect">
                <a:avLst/>
              </a:prstGeom>
              <a:blipFill>
                <a:blip r:embed="rId3"/>
                <a:stretch>
                  <a:fillRect t="-328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87862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2974</TotalTime>
  <Words>707</Words>
  <Application>Microsoft Office PowerPoint</Application>
  <PresentationFormat>Presentación en pantalla (4:3)</PresentationFormat>
  <Paragraphs>125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0" baseType="lpstr">
      <vt:lpstr>Arial</vt:lpstr>
      <vt:lpstr>Calibri</vt:lpstr>
      <vt:lpstr>Cambria Math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Juan Carlos</dc:creator>
  <cp:lastModifiedBy>Rafael García Fernández</cp:lastModifiedBy>
  <cp:revision>48</cp:revision>
  <dcterms:created xsi:type="dcterms:W3CDTF">2016-10-17T15:47:14Z</dcterms:created>
  <dcterms:modified xsi:type="dcterms:W3CDTF">2023-01-26T00:01:51Z</dcterms:modified>
</cp:coreProperties>
</file>